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60" r:id="rId3"/>
    <p:sldId id="257" r:id="rId4"/>
    <p:sldId id="271" r:id="rId5"/>
    <p:sldId id="264" r:id="rId6"/>
    <p:sldId id="265" r:id="rId7"/>
    <p:sldId id="256" r:id="rId8"/>
    <p:sldId id="268" r:id="rId9"/>
    <p:sldId id="269" r:id="rId10"/>
    <p:sldId id="270" r:id="rId11"/>
    <p:sldId id="272" r:id="rId12"/>
    <p:sldId id="267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EC65F-09B9-498C-9B9E-34B7937D17A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4658C-F4B3-470F-B5FE-DBE0808D3C2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6923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segmetation</a:t>
            </a:r>
            <a:r>
              <a:rPr lang="en-US" dirty="0" smtClean="0"/>
              <a:t>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9463-3672-4575-B410-EDB922E3926E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695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008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396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575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368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9399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304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11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32998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842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174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66076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976ED-330A-47F5-8AEF-623928FC0FB6}" type="datetimeFigureOut">
              <a:rPr lang="en-SG" smtClean="0"/>
              <a:t>10/10/2019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172C8-E9AD-4D46-B8DA-687630BBF4E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5091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a/d7f/tutorial_back_projection.html" TargetMode="External"/><Relationship Id="rId2" Type="http://schemas.openxmlformats.org/officeDocument/2006/relationships/hyperlink" Target="https://docs.opencv.org/2.4/modules/imgproc/doc/histogram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scipy.org/doc/numpy/reference/generated/numpy.gradient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8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97430" y="1497330"/>
            <a:ext cx="6789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 and Pattern Recognition</a:t>
            </a:r>
          </a:p>
          <a:p>
            <a:pPr algn="ctr"/>
            <a:endPara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 4243</a:t>
            </a:r>
          </a:p>
          <a:p>
            <a:pPr algn="ctr"/>
            <a:endPara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Assignment</a:t>
            </a:r>
            <a:r>
              <a:rPr lang="en-US" altLang="zh-C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Tracking </a:t>
            </a:r>
          </a:p>
          <a:p>
            <a:pPr algn="ctr"/>
            <a:endParaRPr lang="en-SG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smtClean="0"/>
              <a:t>			</a:t>
            </a:r>
            <a:r>
              <a:rPr lang="en-US" b="1" dirty="0" smtClean="0"/>
              <a:t>Deadline</a:t>
            </a:r>
            <a:r>
              <a:rPr lang="en-US" b="1" smtClean="0"/>
              <a:t>: </a:t>
            </a:r>
            <a:r>
              <a:rPr lang="en-US" b="1" smtClean="0"/>
              <a:t>3</a:t>
            </a:r>
            <a:r>
              <a:rPr lang="en-US" altLang="zh-CN" b="1" smtClean="0"/>
              <a:t>1</a:t>
            </a:r>
            <a:r>
              <a:rPr lang="en-US" b="1" smtClean="0"/>
              <a:t> </a:t>
            </a:r>
            <a:r>
              <a:rPr lang="en-US" b="1" dirty="0" smtClean="0"/>
              <a:t>Oct 2019</a:t>
            </a:r>
            <a:endParaRPr lang="en-SG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89020" y="4400550"/>
            <a:ext cx="473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TA: Yu Ziwei</a:t>
            </a:r>
          </a:p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yuziwei@u.nus.edu</a:t>
            </a:r>
          </a:p>
        </p:txBody>
      </p:sp>
    </p:spTree>
    <p:extLst>
      <p:ext uri="{BB962C8B-B14F-4D97-AF65-F5344CB8AC3E}">
        <p14:creationId xmlns:p14="http://schemas.microsoft.com/office/powerpoint/2010/main" val="193396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#2: Lucas-</a:t>
            </a:r>
            <a:r>
              <a:rPr lang="en-US" b="1" dirty="0" err="1"/>
              <a:t>Kanade</a:t>
            </a:r>
            <a:r>
              <a:rPr lang="en-US" b="1" dirty="0"/>
              <a:t> Method for Optical Flow</a:t>
            </a:r>
            <a:endParaRPr lang="en-SG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8892" y="797169"/>
            <a:ext cx="706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Use the Harris corner as the </a:t>
            </a:r>
            <a:r>
              <a:rPr lang="en-US" dirty="0" err="1" smtClean="0"/>
              <a:t>keypoints</a:t>
            </a:r>
            <a:r>
              <a:rPr lang="en-US" dirty="0" smtClean="0"/>
              <a:t> in multiple frames</a:t>
            </a:r>
            <a:endParaRPr lang="en-SG" dirty="0"/>
          </a:p>
        </p:txBody>
      </p:sp>
      <p:pic>
        <p:nvPicPr>
          <p:cNvPr id="9" name="image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8460" y="1623451"/>
            <a:ext cx="5904238" cy="472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0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#2: Lucas-</a:t>
            </a:r>
            <a:r>
              <a:rPr lang="en-US" b="1" dirty="0" err="1"/>
              <a:t>Kanade</a:t>
            </a:r>
            <a:r>
              <a:rPr lang="en-US" b="1" dirty="0"/>
              <a:t> Method for Optical </a:t>
            </a:r>
            <a:r>
              <a:rPr lang="en-US" b="1" dirty="0" smtClean="0"/>
              <a:t>Flow</a:t>
            </a:r>
          </a:p>
          <a:p>
            <a:r>
              <a:rPr lang="en-US" b="1" dirty="0" smtClean="0"/>
              <a:t>You </a:t>
            </a:r>
            <a:r>
              <a:rPr lang="en-US" b="1" dirty="0"/>
              <a:t>need to finish:  </a:t>
            </a:r>
            <a:endParaRPr lang="en-SG" b="1" dirty="0"/>
          </a:p>
          <a:p>
            <a:endParaRPr lang="en-SG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2" y="1088548"/>
            <a:ext cx="4086783" cy="4917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51" y="879220"/>
            <a:ext cx="4861589" cy="2522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11" y="3701988"/>
            <a:ext cx="5030007" cy="27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8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</a:t>
            </a:r>
            <a:r>
              <a:rPr lang="en-US" b="1" dirty="0" smtClean="0"/>
              <a:t>#3: Pyramidal Lucas-</a:t>
            </a:r>
            <a:r>
              <a:rPr lang="en-US" b="1" dirty="0" err="1" smtClean="0"/>
              <a:t>Kanade</a:t>
            </a:r>
            <a:r>
              <a:rPr lang="en-US" b="1" dirty="0" smtClean="0"/>
              <a:t>  Feature Tracker method</a:t>
            </a:r>
            <a:endParaRPr lang="en-SG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1662" y="820615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</a:rPr>
              <a:t>Problem: </a:t>
            </a:r>
            <a:r>
              <a:rPr lang="en-US" dirty="0" smtClean="0">
                <a:solidFill>
                  <a:srgbClr val="FF0000"/>
                </a:solidFill>
                <a:latin typeface="Cambria Math" panose="02040503050406030204" pitchFamily="18" charset="0"/>
              </a:rPr>
              <a:t>The naive Lucas-</a:t>
            </a:r>
            <a:r>
              <a:rPr lang="en-US" dirty="0" err="1" smtClean="0">
                <a:solidFill>
                  <a:srgbClr val="FF0000"/>
                </a:solidFill>
                <a:latin typeface="Cambria Math" panose="02040503050406030204" pitchFamily="18" charset="0"/>
              </a:rPr>
              <a:t>Kanade</a:t>
            </a:r>
            <a:r>
              <a:rPr lang="en-US" dirty="0" smtClean="0">
                <a:solidFill>
                  <a:srgbClr val="FF0000"/>
                </a:solidFill>
                <a:latin typeface="Cambria Math" panose="02040503050406030204" pitchFamily="18" charset="0"/>
              </a:rPr>
              <a:t> method is that it cannot track large motions between frames.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1662" y="1352811"/>
            <a:ext cx="1103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3.1 Iterative Lucas-</a:t>
            </a:r>
            <a:r>
              <a:rPr lang="en-US" dirty="0" err="1" smtClean="0"/>
              <a:t>Kanade</a:t>
            </a:r>
            <a:r>
              <a:rPr lang="en-US" dirty="0" smtClean="0"/>
              <a:t> method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31" y="1885007"/>
            <a:ext cx="863085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</a:t>
            </a:r>
            <a:r>
              <a:rPr lang="en-US" b="1" dirty="0" smtClean="0"/>
              <a:t>#3: Pyramidal Lucas-</a:t>
            </a:r>
            <a:r>
              <a:rPr lang="en-US" b="1" dirty="0" err="1" smtClean="0"/>
              <a:t>Kanade</a:t>
            </a:r>
            <a:r>
              <a:rPr lang="en-US" b="1" dirty="0" smtClean="0"/>
              <a:t>  Feature Tracker method</a:t>
            </a:r>
            <a:endParaRPr lang="en-SG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73" y="1496057"/>
            <a:ext cx="5106202" cy="3814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1496057"/>
            <a:ext cx="5425741" cy="38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8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</a:t>
            </a:r>
            <a:r>
              <a:rPr lang="en-US" b="1" dirty="0" smtClean="0"/>
              <a:t>#3: Pyramidal Lucas-</a:t>
            </a:r>
            <a:r>
              <a:rPr lang="en-US" b="1" dirty="0" err="1" smtClean="0"/>
              <a:t>Kanade</a:t>
            </a:r>
            <a:r>
              <a:rPr lang="en-US" b="1" dirty="0" smtClean="0"/>
              <a:t>  Feature Tracker method</a:t>
            </a:r>
            <a:endParaRPr lang="en-SG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1662" y="926926"/>
            <a:ext cx="1103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tge</a:t>
            </a:r>
            <a:r>
              <a:rPr lang="en-US" dirty="0" smtClean="0"/>
              <a:t> Iterative Lucas-</a:t>
            </a:r>
            <a:r>
              <a:rPr lang="en-US" dirty="0" err="1" smtClean="0"/>
              <a:t>Kanade</a:t>
            </a:r>
            <a:r>
              <a:rPr lang="en-US" dirty="0" smtClean="0"/>
              <a:t> method in multiple frames</a:t>
            </a:r>
            <a:endParaRPr lang="en-SG" dirty="0"/>
          </a:p>
        </p:txBody>
      </p:sp>
      <p:pic>
        <p:nvPicPr>
          <p:cNvPr id="2" name="images2_ite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674" y="1420439"/>
            <a:ext cx="6405280" cy="512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</a:t>
            </a:r>
            <a:r>
              <a:rPr lang="en-US" b="1" dirty="0" smtClean="0"/>
              <a:t>#3: Pyramidal Lucas-</a:t>
            </a:r>
            <a:r>
              <a:rPr lang="en-US" b="1" dirty="0" err="1" smtClean="0"/>
              <a:t>Kanade</a:t>
            </a:r>
            <a:r>
              <a:rPr lang="en-US" b="1" dirty="0" smtClean="0"/>
              <a:t>  Feature Tracker method</a:t>
            </a:r>
            <a:endParaRPr lang="en-SG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1662" y="926926"/>
            <a:ext cx="1103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need to finish:  </a:t>
            </a:r>
            <a:endParaRPr lang="en-SG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71" y="769274"/>
            <a:ext cx="4215485" cy="60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</a:t>
            </a:r>
            <a:r>
              <a:rPr lang="en-US" b="1" dirty="0" smtClean="0"/>
              <a:t>#3: Pyramidal Lucas-</a:t>
            </a:r>
            <a:r>
              <a:rPr lang="en-US" b="1" dirty="0" err="1" smtClean="0"/>
              <a:t>Kanade</a:t>
            </a:r>
            <a:r>
              <a:rPr lang="en-US" b="1" dirty="0" smtClean="0"/>
              <a:t>  Feature Tracker method</a:t>
            </a:r>
            <a:endParaRPr lang="en-SG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91662" y="964504"/>
            <a:ext cx="1103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3.2 Coarse-to-Fine Optical Flow </a:t>
            </a:r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68" y="1566602"/>
            <a:ext cx="7621064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6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</a:t>
            </a:r>
            <a:r>
              <a:rPr lang="en-US" b="1" dirty="0" smtClean="0"/>
              <a:t>#3: Pyramidal Lucas-</a:t>
            </a:r>
            <a:r>
              <a:rPr lang="en-US" b="1" dirty="0" err="1" smtClean="0"/>
              <a:t>Kanade</a:t>
            </a:r>
            <a:r>
              <a:rPr lang="en-US" b="1" dirty="0" smtClean="0"/>
              <a:t>  Feature Tracker method</a:t>
            </a:r>
            <a:endParaRPr lang="en-SG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91662" y="964504"/>
            <a:ext cx="1103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3.2 Coarse-to-Fine Optical Flow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7" y="1835941"/>
            <a:ext cx="5281739" cy="3753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57" y="1835941"/>
            <a:ext cx="5258540" cy="36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5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</a:t>
            </a:r>
            <a:r>
              <a:rPr lang="en-US" b="1" dirty="0" smtClean="0"/>
              <a:t>#3: Pyramidal Lucas-</a:t>
            </a:r>
            <a:r>
              <a:rPr lang="en-US" b="1" dirty="0" err="1" smtClean="0"/>
              <a:t>Kanade</a:t>
            </a:r>
            <a:r>
              <a:rPr lang="en-US" b="1" dirty="0" smtClean="0"/>
              <a:t>  Feature Tracker method</a:t>
            </a:r>
            <a:endParaRPr lang="en-SG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1662" y="926926"/>
            <a:ext cx="1103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need to finish:  </a:t>
            </a:r>
            <a:endParaRPr lang="en-SG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73" y="1788563"/>
            <a:ext cx="4582164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</a:t>
            </a:r>
            <a:r>
              <a:rPr lang="en-US" b="1" dirty="0" smtClean="0"/>
              <a:t>#4: Object Tracking</a:t>
            </a:r>
            <a:endParaRPr lang="en-SG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1662" y="707129"/>
            <a:ext cx="1103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need to </a:t>
            </a:r>
            <a:r>
              <a:rPr lang="en-US" b="1" dirty="0" smtClean="0"/>
              <a:t>design your own object tracker  </a:t>
            </a:r>
            <a:endParaRPr lang="en-SG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2" y="3007984"/>
            <a:ext cx="4189027" cy="3303944"/>
          </a:xfrm>
          <a:prstGeom prst="rect">
            <a:avLst/>
          </a:prstGeom>
        </p:spPr>
      </p:pic>
      <p:pic>
        <p:nvPicPr>
          <p:cNvPr id="7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7424" y="2612689"/>
            <a:ext cx="5118167" cy="4094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5" y="1156350"/>
            <a:ext cx="3791479" cy="17147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46703" y="1331650"/>
            <a:ext cx="48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If your </a:t>
            </a:r>
            <a:r>
              <a:rPr lang="en-US" dirty="0" err="1" smtClean="0">
                <a:latin typeface="+mj-lt"/>
              </a:rPr>
              <a:t>IoU</a:t>
            </a:r>
            <a:r>
              <a:rPr lang="en-US" dirty="0" smtClean="0">
                <a:latin typeface="+mj-lt"/>
              </a:rPr>
              <a:t> score &gt; 0.35, you can get full marks.</a:t>
            </a:r>
            <a:endParaRPr lang="en-S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93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ragonbab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18310" y="2131489"/>
            <a:ext cx="5611447" cy="31564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Tracking</a:t>
            </a:r>
            <a:endParaRPr lang="en-SG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9660" y="889348"/>
            <a:ext cx="956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feature is a specific point in the image that a tracking algorithm can lock onto and follow trough multiple frames                                                                                                                      ----Wikipedia            </a:t>
            </a:r>
            <a:endParaRPr lang="en-SG" dirty="0"/>
          </a:p>
        </p:txBody>
      </p:sp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9660" y="2131488"/>
            <a:ext cx="4208585" cy="315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7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Reference:</a:t>
            </a:r>
            <a:endParaRPr lang="en-SG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67508" y="1008185"/>
            <a:ext cx="10105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calcHist</a:t>
            </a:r>
            <a:r>
              <a:rPr lang="en-US" dirty="0"/>
              <a:t> </a:t>
            </a:r>
            <a:r>
              <a:rPr lang="en-US" dirty="0" smtClean="0"/>
              <a:t>function : </a:t>
            </a:r>
            <a:r>
              <a:rPr lang="en-SG" dirty="0">
                <a:hlinkClick r:id="rId2"/>
              </a:rPr>
              <a:t>https://docs.opencv.org/2.4/modules/imgproc/doc/histograms.html</a:t>
            </a:r>
            <a:endParaRPr lang="en-US" dirty="0" smtClean="0"/>
          </a:p>
          <a:p>
            <a:r>
              <a:rPr lang="en-US" dirty="0" err="1" smtClean="0"/>
              <a:t>calBackProject</a:t>
            </a:r>
            <a:r>
              <a:rPr lang="en-US" dirty="0" smtClean="0"/>
              <a:t> function:  </a:t>
            </a:r>
            <a:r>
              <a:rPr lang="en-SG" dirty="0">
                <a:hlinkClick r:id="rId3"/>
              </a:rPr>
              <a:t>https://</a:t>
            </a:r>
            <a:r>
              <a:rPr lang="en-SG" dirty="0" smtClean="0">
                <a:hlinkClick r:id="rId3"/>
              </a:rPr>
              <a:t>docs.opencv.org/3.4/da/d7f/tutorial_back_projection.html</a:t>
            </a:r>
            <a:endParaRPr lang="en-SG" dirty="0" smtClean="0"/>
          </a:p>
          <a:p>
            <a:r>
              <a:rPr lang="en-US" dirty="0" err="1" smtClean="0"/>
              <a:t>Numpy.gradient</a:t>
            </a:r>
            <a:r>
              <a:rPr lang="en-US" dirty="0" smtClean="0"/>
              <a:t>: </a:t>
            </a:r>
            <a:r>
              <a:rPr lang="en-SG" dirty="0">
                <a:hlinkClick r:id="rId4"/>
              </a:rPr>
              <a:t>https://docs.scipy.org/doc/numpy/reference/generated/numpy.gradient.html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3470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Task #1: Mean </a:t>
            </a:r>
            <a:r>
              <a:rPr lang="en-US" b="1" dirty="0"/>
              <a:t>S</a:t>
            </a:r>
            <a:r>
              <a:rPr lang="en-US" b="1" dirty="0" smtClean="0"/>
              <a:t>hift Method </a:t>
            </a:r>
            <a:endParaRPr lang="en-SG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642" y="1846750"/>
            <a:ext cx="2019300" cy="2695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83" y="3194537"/>
            <a:ext cx="8621328" cy="3162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4" y="820124"/>
            <a:ext cx="8602275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9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1662" y="257908"/>
            <a:ext cx="9917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Task #1: Mean </a:t>
            </a:r>
            <a:r>
              <a:rPr lang="en-US" b="1" dirty="0"/>
              <a:t>S</a:t>
            </a:r>
            <a:r>
              <a:rPr lang="en-US" b="1" dirty="0" smtClean="0"/>
              <a:t>hift Method</a:t>
            </a:r>
          </a:p>
          <a:p>
            <a:endParaRPr lang="en-US" b="1" dirty="0"/>
          </a:p>
          <a:p>
            <a:r>
              <a:rPr lang="en-US" b="1" dirty="0" smtClean="0"/>
              <a:t>You need to finish:  </a:t>
            </a:r>
            <a:endParaRPr lang="en-SG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84" y="1850174"/>
            <a:ext cx="6935168" cy="34390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7" y="1850174"/>
            <a:ext cx="4039164" cy="10669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3987" y="3235569"/>
            <a:ext cx="353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</a:rPr>
              <a:t>Tune your </a:t>
            </a:r>
            <a:r>
              <a:rPr lang="en-US" sz="1600" dirty="0">
                <a:latin typeface="+mj-lt"/>
              </a:rPr>
              <a:t>parameter, You will full marks for </a:t>
            </a:r>
            <a:r>
              <a:rPr lang="en-US" sz="1600" dirty="0" err="1">
                <a:latin typeface="+mj-lt"/>
              </a:rPr>
              <a:t>IoU</a:t>
            </a:r>
            <a:r>
              <a:rPr lang="en-US" sz="1600" dirty="0">
                <a:latin typeface="+mj-lt"/>
              </a:rPr>
              <a:t> score &gt; 0.65. </a:t>
            </a:r>
            <a:endParaRPr lang="en-SG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8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</a:t>
            </a:r>
            <a:r>
              <a:rPr lang="en-US" b="1" dirty="0" smtClean="0"/>
              <a:t>#</a:t>
            </a:r>
            <a:r>
              <a:rPr lang="en-US" b="1" dirty="0"/>
              <a:t>2</a:t>
            </a:r>
            <a:r>
              <a:rPr lang="en-US" b="1" dirty="0" smtClean="0"/>
              <a:t>: Lucas-</a:t>
            </a:r>
            <a:r>
              <a:rPr lang="en-US" b="1" dirty="0" err="1" smtClean="0"/>
              <a:t>Kanade</a:t>
            </a:r>
            <a:r>
              <a:rPr lang="en-US" b="1" dirty="0" smtClean="0"/>
              <a:t> Method for Optical Flow</a:t>
            </a:r>
            <a:endParaRPr lang="en-SG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91662" y="86460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Optical flow  </a:t>
            </a:r>
          </a:p>
          <a:p>
            <a:endParaRPr lang="en-SG" dirty="0"/>
          </a:p>
        </p:txBody>
      </p:sp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844" y="1850778"/>
            <a:ext cx="4208585" cy="3156439"/>
          </a:xfrm>
          <a:prstGeom prst="rect">
            <a:avLst/>
          </a:prstGeom>
        </p:spPr>
      </p:pic>
      <p:pic>
        <p:nvPicPr>
          <p:cNvPr id="6" name="dragonbab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13231" y="1748300"/>
            <a:ext cx="4345222" cy="32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#2: Lucas-</a:t>
            </a:r>
            <a:r>
              <a:rPr lang="en-US" b="1" dirty="0" err="1"/>
              <a:t>Kanade</a:t>
            </a:r>
            <a:r>
              <a:rPr lang="en-US" b="1" dirty="0"/>
              <a:t> Method for Optical Flow</a:t>
            </a:r>
            <a:endParaRPr lang="en-SG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91662" y="864604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Optical flow is the pattern of apparent motion of objects, surfaces, and edges in a visual scene caused by the relative motion between an observer and a scene.   </a:t>
            </a:r>
          </a:p>
          <a:p>
            <a:r>
              <a:rPr lang="en-US" dirty="0" smtClean="0"/>
              <a:t>						                                                                ---- Wikipedia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3791" y="1787934"/>
                <a:ext cx="10271342" cy="4453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Optical flow assumption: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dirty="0" smtClean="0"/>
                  <a:t>Brightness constancy (grey feature </a:t>
                </a:r>
                <a:r>
                  <a:rPr lang="en-US" dirty="0"/>
                  <a:t>constancy</a:t>
                </a:r>
                <a:r>
                  <a:rPr lang="en-US" dirty="0" smtClean="0"/>
                  <a:t>)</a:t>
                </a:r>
              </a:p>
              <a:p>
                <a:endParaRPr lang="en-US" dirty="0" smtClean="0"/>
              </a:p>
              <a:p>
                <a:r>
                  <a:rPr lang="en-US" b="0" dirty="0" smtClean="0"/>
                  <a:t>Consider pixel intensity(</a:t>
                </a:r>
                <a:r>
                  <a:rPr lang="en-US" b="0" dirty="0" err="1" smtClean="0"/>
                  <a:t>a.k.a</a:t>
                </a:r>
                <a:r>
                  <a:rPr lang="en-US" b="0" dirty="0" smtClean="0"/>
                  <a:t> brightness)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of a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in the frame t. Suppose that the point has moved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after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. According to the brightness constancy assumption, we have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r>
                  <a:rPr lang="en-US" dirty="0" smtClean="0"/>
                  <a:t>Taylor series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+H.O.T</a:t>
                </a:r>
                <a:endParaRPr lang="en-US" dirty="0"/>
              </a:p>
              <a:p>
                <a:r>
                  <a:rPr lang="en-US" dirty="0" smtClean="0"/>
                  <a:t>From these equations it follows that: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=0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 smtClean="0"/>
                  <a:t>=</a:t>
                </a:r>
                <a:r>
                  <a:rPr lang="en-US" dirty="0"/>
                  <a:t>0</a:t>
                </a:r>
              </a:p>
              <a:p>
                <a:pPr algn="ctr"/>
                <a:endParaRPr lang="en-US" dirty="0"/>
              </a:p>
              <a:p>
                <a:r>
                  <a:rPr lang="en-US" dirty="0" smtClean="0"/>
                  <a:t>Which results in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 smtClean="0"/>
                  <a:t>=0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91" y="1787934"/>
                <a:ext cx="10271342" cy="4453912"/>
              </a:xfrm>
              <a:prstGeom prst="rect">
                <a:avLst/>
              </a:prstGeom>
              <a:blipFill>
                <a:blip r:embed="rId2"/>
                <a:stretch>
                  <a:fillRect l="-475" t="-684" r="-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5650523" y="4559474"/>
            <a:ext cx="488515" cy="22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ight Arrow 8"/>
          <p:cNvSpPr/>
          <p:nvPr/>
        </p:nvSpPr>
        <p:spPr>
          <a:xfrm>
            <a:off x="5650522" y="5595538"/>
            <a:ext cx="488515" cy="2254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006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#2: Lucas-</a:t>
            </a:r>
            <a:r>
              <a:rPr lang="en-US" b="1" dirty="0" err="1"/>
              <a:t>Kanade</a:t>
            </a:r>
            <a:r>
              <a:rPr lang="en-US" b="1" dirty="0"/>
              <a:t> Method for Optical Flow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1662" y="820615"/>
                <a:ext cx="9917723" cy="5122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Problem: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 ???</a:t>
                </a:r>
                <a:endParaRPr lang="en-US" dirty="0"/>
              </a:p>
              <a:p>
                <a:r>
                  <a:rPr lang="en-US" dirty="0" smtClean="0"/>
                  <a:t>Assumption 2: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b="1" dirty="0" smtClean="0"/>
                  <a:t>Spatial coherence</a:t>
                </a:r>
              </a:p>
              <a:p>
                <a:r>
                  <a:rPr lang="en-US" dirty="0" smtClean="0"/>
                  <a:t>Consider a 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SG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SG" dirty="0" smtClean="0"/>
                  <a:t> Adding the spatial coherence assumption to the optical flow equation, we see that the following should be satisfied:</a:t>
                </a:r>
              </a:p>
              <a:p>
                <a:endParaRPr lang="en-SG" dirty="0" smtClean="0"/>
              </a:p>
              <a:p>
                <a:r>
                  <a:rPr lang="en-US" dirty="0" smtClean="0"/>
                  <a:t>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SG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Written in matrix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SG" dirty="0" smtClean="0"/>
              </a:p>
              <a:p>
                <a:r>
                  <a:rPr lang="en-SG" dirty="0" smtClean="0"/>
                  <a:t>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Then, we can </a:t>
                </a:r>
                <a:r>
                  <a:rPr lang="en-US" dirty="0" err="1" smtClean="0"/>
                  <a:t>solove</a:t>
                </a:r>
                <a:r>
                  <a:rPr lang="en-US" dirty="0" smtClean="0"/>
                  <a:t> for the flow vectors(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 smtClean="0"/>
                  <a:t>) by </a:t>
                </a:r>
                <a:r>
                  <a:rPr lang="en-US" dirty="0" err="1" smtClean="0"/>
                  <a:t>soloving</a:t>
                </a:r>
                <a:r>
                  <a:rPr lang="en-US" dirty="0" smtClean="0"/>
                  <a:t> the following least-squares problem: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62" y="820615"/>
                <a:ext cx="9917723" cy="5122171"/>
              </a:xfrm>
              <a:prstGeom prst="rect">
                <a:avLst/>
              </a:prstGeom>
              <a:blipFill>
                <a:blip r:embed="rId2"/>
                <a:stretch>
                  <a:fillRect l="-492" t="-8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336" y="3859754"/>
            <a:ext cx="3572374" cy="99073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106983" y="5369169"/>
            <a:ext cx="679938" cy="269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712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#2: Lucas-</a:t>
            </a:r>
            <a:r>
              <a:rPr lang="en-US" b="1" dirty="0" err="1"/>
              <a:t>Kanade</a:t>
            </a:r>
            <a:r>
              <a:rPr lang="en-US" b="1" dirty="0"/>
              <a:t> Method for Optical Flow</a:t>
            </a:r>
            <a:endParaRPr lang="en-SG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8892" y="797169"/>
            <a:ext cx="706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Harris corner detector</a:t>
            </a:r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5193322" y="5657615"/>
            <a:ext cx="231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(a) Frame 1 </a:t>
            </a:r>
            <a:endParaRPr lang="en-SG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778" y="1284648"/>
            <a:ext cx="6002465" cy="425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662" y="257908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Task #2: Lucas-</a:t>
            </a:r>
            <a:r>
              <a:rPr lang="en-US" b="1" dirty="0" err="1"/>
              <a:t>Kanade</a:t>
            </a:r>
            <a:r>
              <a:rPr lang="en-US" b="1" dirty="0"/>
              <a:t> Method for Optical Flow</a:t>
            </a:r>
            <a:endParaRPr lang="en-SG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8892" y="797169"/>
            <a:ext cx="706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Use the Harris corner as the </a:t>
            </a:r>
            <a:r>
              <a:rPr lang="en-US" dirty="0" err="1" smtClean="0"/>
              <a:t>keypoints</a:t>
            </a:r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2590799" y="5548864"/>
            <a:ext cx="231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(a) Frame 1 </a:t>
            </a:r>
            <a:endParaRPr lang="en-SG" dirty="0"/>
          </a:p>
        </p:txBody>
      </p:sp>
      <p:sp>
        <p:nvSpPr>
          <p:cNvPr id="8" name="TextBox 7"/>
          <p:cNvSpPr txBox="1"/>
          <p:nvPr/>
        </p:nvSpPr>
        <p:spPr>
          <a:xfrm>
            <a:off x="8185638" y="5548864"/>
            <a:ext cx="231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(a) Frame 2 </a:t>
            </a:r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2" y="1336430"/>
            <a:ext cx="5134472" cy="37936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13" y="1336430"/>
            <a:ext cx="5282097" cy="398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2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11451</TotalTime>
  <Words>389</Words>
  <Application>Microsoft Office PowerPoint</Application>
  <PresentationFormat>Widescreen</PresentationFormat>
  <Paragraphs>86</Paragraphs>
  <Slides>20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等线</vt:lpstr>
      <vt:lpstr>Arial</vt:lpstr>
      <vt:lpstr>Calibri</vt:lpstr>
      <vt:lpstr>Calibri Light</vt:lpstr>
      <vt:lpstr>Cambria Math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Ziwei</dc:creator>
  <cp:lastModifiedBy>Yu Ziwei</cp:lastModifiedBy>
  <cp:revision>50</cp:revision>
  <dcterms:created xsi:type="dcterms:W3CDTF">2019-09-23T05:16:04Z</dcterms:created>
  <dcterms:modified xsi:type="dcterms:W3CDTF">2019-10-10T12:22:33Z</dcterms:modified>
</cp:coreProperties>
</file>